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Okul Öğrenci Bilgi Sistemi (OBS)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 Tabanlı Entegre Yönetim Platformu - Detaylı Sistem Analizi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6651" y="893445"/>
            <a:ext cx="6171248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Sonuç ve Değerlendirme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826651" y="2047399"/>
            <a:ext cx="307752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Güçlü Yönler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26651" y="2637234"/>
            <a:ext cx="6238161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Modüler Tasarım: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Katmanlı yapı ile kolay bakım ve genişletme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26651" y="3365302"/>
            <a:ext cx="6238161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Tam CRUD Operasyonları: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Tüm varlıklar için ekleme, okuma, güncelleme, silme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26651" y="4093369"/>
            <a:ext cx="6238161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İş Mantığı: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AGNO hesaplama, not güncelleme gibi kritik fonksiyonlar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26651" y="4821436"/>
            <a:ext cx="623816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Hata Yönetimi: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Try-catch bloklarıyla güvenli dosya işlemleri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26651" y="5221367"/>
            <a:ext cx="623816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Otomatik ID: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Benzersiz ve artan ID üretim sistemi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72970" y="2047399"/>
            <a:ext cx="4340185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Kısıtlar ve Geliştirme Alanları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572970" y="2637234"/>
            <a:ext cx="6238161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Dosya tabanlı depolama büyük veri setlerinde yavaştır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72970" y="3365302"/>
            <a:ext cx="623816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Eşzamanlılık: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Tek kullanıcı desteği, çoklu erişim yok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2970" y="3765233"/>
            <a:ext cx="623816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Arayüz: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Sadece CLI, GUI veya Web arayüzü bulunmuyor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72970" y="4165163"/>
            <a:ext cx="623816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Validasyon: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Not aralığı kontrolü (0-100) eksik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72970" y="4565094"/>
            <a:ext cx="623816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Veritabanı: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Düz metin yerine DBMS entegrasyonu önerilebilir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26651" y="5954530"/>
            <a:ext cx="12976979" cy="33218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134308" y="6449139"/>
            <a:ext cx="12669322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Sistem, yazılım mühendisliği prensiplerine uygun modüler tasarımıyla küçük-orta ölçekli eğitim kurumları için temel bir OBS altyapısı sunmaktadır. Dosya tabanlı yaklaşım basitlik sağlarken, gelecekte veritabanı entegrasyonu ile ölçeklenebilir.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26651" y="6218396"/>
            <a:ext cx="22860" cy="1117759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80730"/>
            <a:ext cx="737949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148715"/>
            <a:ext cx="4657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GIRIŞ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5977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Sistem Genel Bakış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87345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Temel Amaç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352556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 dilinde geliştirilen OBS, öğrenci, öğretmen, ders ve not işlemlerini merkezi olarak yöneten modüler bir yapı sunar. Sistem, veri bütünlüğünü koruyarak güvenilir bir platform sağlar.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0398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Teknik Yaklaşım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93790" y="58560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Basitleştirilmiş dosya tabanlı mimari ile düz metin dosyalarında veri depolama. Katmanlı yapı sayesinde kolay bakım ve genişletilebilirlik.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87345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Temel Özellikler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35255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Öğretmen ve öğrenci yönetimi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9677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Ders atama sistemi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4099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girişi ve AGNO hesaplama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8521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 tabanlı erişim kontrolü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2943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 yedekleme mekanizması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63773"/>
            <a:ext cx="1992035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793790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739378"/>
            <a:ext cx="14324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GEREKSINIMLER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195983"/>
            <a:ext cx="73391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Fonksiyonel Gereksinimler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244923"/>
            <a:ext cx="6407944" cy="2546985"/>
          </a:xfrm>
          <a:prstGeom prst="roundRect">
            <a:avLst>
              <a:gd name="adj" fmla="val 374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2479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Öğretmen Yönetimi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2969776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FR1.1-FR1.4: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Öğretmen ekleme, silme, ID üretimi ve listeleme işlemleri. Benzersiz ID kontrolü ve otomatik artan ID sistemi (100'den başlayarak).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224" y="419457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Sınıf: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TeacherManager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2244923"/>
            <a:ext cx="6408063" cy="2546985"/>
          </a:xfrm>
          <a:prstGeom prst="roundRect">
            <a:avLst>
              <a:gd name="adj" fmla="val 374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62982" y="2479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Öğrenci Yönetimi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662982" y="296977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FR2.1-FR2.2: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Departman bilgisiyle öğrenci ekleme ve ID bazlı silme işlemleri. Merkezi kayıt yönetimi.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662982" y="383166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Sınıf: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StudentManager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5018723"/>
            <a:ext cx="6407944" cy="2546985"/>
          </a:xfrm>
          <a:prstGeom prst="roundRect">
            <a:avLst>
              <a:gd name="adj" fmla="val 374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28224" y="52531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Ders ve Atama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28224" y="5743575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FR3.1-FR3.3: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Benzersiz ders kodu ile ders ekleme, öğretmen atama ve listeleme. Öğretmen bilgisiyle entegre görüntüleme.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28224" y="696837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Sınıf: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CourseManager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428548" y="5018723"/>
            <a:ext cx="6408063" cy="2546985"/>
          </a:xfrm>
          <a:prstGeom prst="roundRect">
            <a:avLst>
              <a:gd name="adj" fmla="val 374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662982" y="52531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Not İşlemleri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662982" y="5743575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FR4.1-FR4.5: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Vize (%40) ve Final (%60) not girişi, ders seçimi, not görüntüleme ve AGNO hesaplama sistemi.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7662982" y="660546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Sınıflar: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TeacherManager, CourseManager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51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70829" y="2625209"/>
            <a:ext cx="7527608" cy="537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Fonksiyonel Olmayan Gereksinimler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1870829" y="3679388"/>
            <a:ext cx="5358289" cy="1823442"/>
          </a:xfrm>
          <a:prstGeom prst="roundRect">
            <a:avLst>
              <a:gd name="adj" fmla="val 6018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1870829" y="3656528"/>
            <a:ext cx="5358289" cy="91440"/>
          </a:xfrm>
          <a:prstGeom prst="roundRect">
            <a:avLst>
              <a:gd name="adj" fmla="val 79073"/>
            </a:avLst>
          </a:prstGeom>
          <a:solidFill>
            <a:srgbClr val="4950BC"/>
          </a:solidFill>
          <a:ln/>
        </p:spPr>
      </p:sp>
      <p:sp>
        <p:nvSpPr>
          <p:cNvPr id="6" name="Shape 3"/>
          <p:cNvSpPr/>
          <p:nvPr/>
        </p:nvSpPr>
        <p:spPr>
          <a:xfrm>
            <a:off x="4291786" y="3421261"/>
            <a:ext cx="516374" cy="516374"/>
          </a:xfrm>
          <a:prstGeom prst="roundRect">
            <a:avLst>
              <a:gd name="adj" fmla="val 177081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4446687" y="3550325"/>
            <a:ext cx="20657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065734" y="4109680"/>
            <a:ext cx="2680930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Kullanılabilirlik (Usability)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2065734" y="4481751"/>
            <a:ext cx="4968478" cy="826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Komut satırı arayüzü (CLI) sade ve anlaşılır menü yapısı sunar. Her işlem sonrası başarı/hata geri bildirimi ile kullanıcı deneyimi desteklenir.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401163" y="3679388"/>
            <a:ext cx="5358289" cy="1823442"/>
          </a:xfrm>
          <a:prstGeom prst="roundRect">
            <a:avLst>
              <a:gd name="adj" fmla="val 6018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7401163" y="3656528"/>
            <a:ext cx="5358289" cy="91440"/>
          </a:xfrm>
          <a:prstGeom prst="roundRect">
            <a:avLst>
              <a:gd name="adj" fmla="val 79073"/>
            </a:avLst>
          </a:prstGeom>
          <a:solidFill>
            <a:srgbClr val="4950BC"/>
          </a:solidFill>
          <a:ln/>
        </p:spPr>
      </p:sp>
      <p:sp>
        <p:nvSpPr>
          <p:cNvPr id="12" name="Shape 9"/>
          <p:cNvSpPr/>
          <p:nvPr/>
        </p:nvSpPr>
        <p:spPr>
          <a:xfrm>
            <a:off x="9822120" y="3421261"/>
            <a:ext cx="516374" cy="516374"/>
          </a:xfrm>
          <a:prstGeom prst="roundRect">
            <a:avLst>
              <a:gd name="adj" fmla="val 177081"/>
            </a:avLst>
          </a:prstGeom>
          <a:solidFill>
            <a:srgbClr val="4950BC"/>
          </a:solidFill>
          <a:ln/>
        </p:spPr>
      </p:sp>
      <p:sp>
        <p:nvSpPr>
          <p:cNvPr id="13" name="Text 10"/>
          <p:cNvSpPr/>
          <p:nvPr/>
        </p:nvSpPr>
        <p:spPr>
          <a:xfrm>
            <a:off x="9977021" y="3550325"/>
            <a:ext cx="20657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96068" y="4109680"/>
            <a:ext cx="3103721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Güvenilirlik ve Veri Bütünlüğü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596068" y="4481751"/>
            <a:ext cx="4968478" cy="826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Benzersiz ID'ler ve anahtar alanlar (Ders Kodu, Öğretmen ID) kontrol edilir. Try-catch bloklarıyla dosya hataları yönetilir, sistem çökmez.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1870829" y="5933003"/>
            <a:ext cx="5358289" cy="1823442"/>
          </a:xfrm>
          <a:prstGeom prst="roundRect">
            <a:avLst>
              <a:gd name="adj" fmla="val 6018"/>
            </a:avLst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1870829" y="5910143"/>
            <a:ext cx="5358289" cy="91440"/>
          </a:xfrm>
          <a:prstGeom prst="roundRect">
            <a:avLst>
              <a:gd name="adj" fmla="val 79073"/>
            </a:avLst>
          </a:prstGeom>
          <a:solidFill>
            <a:srgbClr val="4950BC"/>
          </a:solidFill>
          <a:ln/>
        </p:spPr>
      </p:sp>
      <p:sp>
        <p:nvSpPr>
          <p:cNvPr id="18" name="Shape 15"/>
          <p:cNvSpPr/>
          <p:nvPr/>
        </p:nvSpPr>
        <p:spPr>
          <a:xfrm>
            <a:off x="4291786" y="5674876"/>
            <a:ext cx="516374" cy="516374"/>
          </a:xfrm>
          <a:prstGeom prst="roundRect">
            <a:avLst>
              <a:gd name="adj" fmla="val 177081"/>
            </a:avLst>
          </a:prstGeom>
          <a:solidFill>
            <a:srgbClr val="4950BC"/>
          </a:solidFill>
          <a:ln/>
        </p:spPr>
      </p:sp>
      <p:sp>
        <p:nvSpPr>
          <p:cNvPr id="19" name="Text 16"/>
          <p:cNvSpPr/>
          <p:nvPr/>
        </p:nvSpPr>
        <p:spPr>
          <a:xfrm>
            <a:off x="4446687" y="5803940"/>
            <a:ext cx="20657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2065734" y="6363295"/>
            <a:ext cx="3376374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Bakım Kolaylığı (Maintainability)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2065734" y="6735366"/>
            <a:ext cx="4968478" cy="826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Katmanlı mimari: Varlık (Entity), İş Mantığı (Manager) ve Dosya Yönetimi (Helper) katmanları net ayrımla modüler yapı sağlar.</a:t>
            </a:r>
            <a:endParaRPr lang="en-US" sz="1350" dirty="0"/>
          </a:p>
        </p:txBody>
      </p:sp>
      <p:sp>
        <p:nvSpPr>
          <p:cNvPr id="22" name="Shape 19"/>
          <p:cNvSpPr/>
          <p:nvPr/>
        </p:nvSpPr>
        <p:spPr>
          <a:xfrm>
            <a:off x="7401163" y="5933003"/>
            <a:ext cx="5358289" cy="1823442"/>
          </a:xfrm>
          <a:prstGeom prst="roundRect">
            <a:avLst>
              <a:gd name="adj" fmla="val 6018"/>
            </a:avLst>
          </a:prstGeom>
          <a:solidFill>
            <a:srgbClr val="FFFFFF"/>
          </a:solidFill>
          <a:ln/>
        </p:spPr>
      </p:sp>
      <p:sp>
        <p:nvSpPr>
          <p:cNvPr id="23" name="Shape 20"/>
          <p:cNvSpPr/>
          <p:nvPr/>
        </p:nvSpPr>
        <p:spPr>
          <a:xfrm>
            <a:off x="7401163" y="5910143"/>
            <a:ext cx="5358289" cy="91440"/>
          </a:xfrm>
          <a:prstGeom prst="roundRect">
            <a:avLst>
              <a:gd name="adj" fmla="val 79073"/>
            </a:avLst>
          </a:prstGeom>
          <a:solidFill>
            <a:srgbClr val="4950BC"/>
          </a:solidFill>
          <a:ln/>
        </p:spPr>
      </p:sp>
      <p:sp>
        <p:nvSpPr>
          <p:cNvPr id="24" name="Shape 21"/>
          <p:cNvSpPr/>
          <p:nvPr/>
        </p:nvSpPr>
        <p:spPr>
          <a:xfrm>
            <a:off x="9822120" y="5674876"/>
            <a:ext cx="516374" cy="516374"/>
          </a:xfrm>
          <a:prstGeom prst="roundRect">
            <a:avLst>
              <a:gd name="adj" fmla="val 177081"/>
            </a:avLst>
          </a:prstGeom>
          <a:solidFill>
            <a:srgbClr val="4950BC"/>
          </a:solidFill>
          <a:ln/>
        </p:spPr>
      </p:sp>
      <p:sp>
        <p:nvSpPr>
          <p:cNvPr id="25" name="Text 22"/>
          <p:cNvSpPr/>
          <p:nvPr/>
        </p:nvSpPr>
        <p:spPr>
          <a:xfrm>
            <a:off x="9977021" y="5803940"/>
            <a:ext cx="20657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596068" y="6363295"/>
            <a:ext cx="2819400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Performans (Performance)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7596068" y="6735366"/>
            <a:ext cx="4968478" cy="826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RAM'de liste tutma ile hızlı arama/ekleme. Dosya I/O işlemlerinde büyük veri setlerinde potansiyel performans maliyeti bulunur.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97079"/>
            <a:ext cx="1341358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519476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465064"/>
            <a:ext cx="7970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KISITLAR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9140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Sistem Kısıtları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189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Veri Depolama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770948"/>
            <a:ext cx="393334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Veritabanı bağlantısı yoktur. Tüm veriler düz metin dosyalarında saklanır: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063728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teachers.txt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505926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students.txt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948124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courses.txt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390323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grades.txt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288161" y="3189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Kullanıcı Arayüzü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88161" y="3770948"/>
            <a:ext cx="393334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 sadece Konsol tabanlı (CLI) çalışır. Grafiksel Kullanıcı Arayüzü (GUI) veya Web Arayüzü bulunmaz.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782532" y="3189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Eşzamanlılık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782532" y="3770948"/>
            <a:ext cx="4069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Tek kullanıcı desteklenir. Aynı anda birden fazla kullanıcının işlem yapması veri bütünlüğünü bozabilir.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4441" y="639247"/>
            <a:ext cx="3700463" cy="46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Sistem Aktörleri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004441" y="1323737"/>
            <a:ext cx="3979902" cy="3059311"/>
          </a:xfrm>
          <a:prstGeom prst="roundRect">
            <a:avLst>
              <a:gd name="adj" fmla="val 203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60056" y="1479352"/>
            <a:ext cx="443984" cy="443984"/>
          </a:xfrm>
          <a:prstGeom prst="roundRect">
            <a:avLst>
              <a:gd name="adj" fmla="val 20593277"/>
            </a:avLst>
          </a:prstGeom>
          <a:solidFill>
            <a:srgbClr val="4950BC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2095" y="1601391"/>
            <a:ext cx="199787" cy="1997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60056" y="2071330"/>
            <a:ext cx="2220278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Admin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6160056" y="2437567"/>
            <a:ext cx="366867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Sistem Yöneticisi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6160056" y="2762964"/>
            <a:ext cx="366867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Giriş: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Sabit şifre (admin123)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6160056" y="3088362"/>
            <a:ext cx="366867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Yetkiler: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6160056" y="3413760"/>
            <a:ext cx="366867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Öğretmen/öğrenci ekleme ve silme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6160056" y="3702248"/>
            <a:ext cx="366867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Ders ekleme ve atama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6160056" y="3990737"/>
            <a:ext cx="366867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 verilerini yedekleme ve sıfırlama</a:t>
            </a:r>
            <a:endParaRPr lang="en-US" sz="1150" dirty="0"/>
          </a:p>
        </p:txBody>
      </p:sp>
      <p:sp>
        <p:nvSpPr>
          <p:cNvPr id="14" name="Shape 10"/>
          <p:cNvSpPr/>
          <p:nvPr/>
        </p:nvSpPr>
        <p:spPr>
          <a:xfrm>
            <a:off x="10132338" y="1323737"/>
            <a:ext cx="3980021" cy="3059311"/>
          </a:xfrm>
          <a:prstGeom prst="roundRect">
            <a:avLst>
              <a:gd name="adj" fmla="val 203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0287953" y="1479352"/>
            <a:ext cx="443984" cy="443984"/>
          </a:xfrm>
          <a:prstGeom prst="roundRect">
            <a:avLst>
              <a:gd name="adj" fmla="val 20593277"/>
            </a:avLst>
          </a:prstGeom>
          <a:solidFill>
            <a:srgbClr val="4950BC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09992" y="1601391"/>
            <a:ext cx="199787" cy="19978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287953" y="2071330"/>
            <a:ext cx="2220278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Öğretmen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10287953" y="2437567"/>
            <a:ext cx="3668792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Ders Sorumlusu</a:t>
            </a:r>
            <a:endParaRPr lang="en-US" sz="1150" dirty="0"/>
          </a:p>
        </p:txBody>
      </p:sp>
      <p:sp>
        <p:nvSpPr>
          <p:cNvPr id="19" name="Text 14"/>
          <p:cNvSpPr/>
          <p:nvPr/>
        </p:nvSpPr>
        <p:spPr>
          <a:xfrm>
            <a:off x="10287953" y="2762964"/>
            <a:ext cx="3668792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Giriş: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Öğretmen ID'si</a:t>
            </a:r>
            <a:endParaRPr lang="en-US" sz="1150" dirty="0"/>
          </a:p>
        </p:txBody>
      </p:sp>
      <p:sp>
        <p:nvSpPr>
          <p:cNvPr id="20" name="Text 15"/>
          <p:cNvSpPr/>
          <p:nvPr/>
        </p:nvSpPr>
        <p:spPr>
          <a:xfrm>
            <a:off x="10287953" y="3088362"/>
            <a:ext cx="3668792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Yetkiler:</a:t>
            </a:r>
            <a:endParaRPr lang="en-US" sz="1150" dirty="0"/>
          </a:p>
        </p:txBody>
      </p:sp>
      <p:sp>
        <p:nvSpPr>
          <p:cNvPr id="21" name="Text 16"/>
          <p:cNvSpPr/>
          <p:nvPr/>
        </p:nvSpPr>
        <p:spPr>
          <a:xfrm>
            <a:off x="10287953" y="3413760"/>
            <a:ext cx="3668792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Atanmış dersleri listeleme</a:t>
            </a:r>
            <a:endParaRPr lang="en-US" sz="1150" dirty="0"/>
          </a:p>
        </p:txBody>
      </p:sp>
      <p:sp>
        <p:nvSpPr>
          <p:cNvPr id="22" name="Text 17"/>
          <p:cNvSpPr/>
          <p:nvPr/>
        </p:nvSpPr>
        <p:spPr>
          <a:xfrm>
            <a:off x="10287953" y="3702248"/>
            <a:ext cx="3668792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Öğrenci Vize ve Final notları girişi</a:t>
            </a:r>
            <a:endParaRPr lang="en-US" sz="1150" dirty="0"/>
          </a:p>
        </p:txBody>
      </p:sp>
      <p:sp>
        <p:nvSpPr>
          <p:cNvPr id="23" name="Text 18"/>
          <p:cNvSpPr/>
          <p:nvPr/>
        </p:nvSpPr>
        <p:spPr>
          <a:xfrm>
            <a:off x="10287953" y="3990737"/>
            <a:ext cx="3668792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güncelleme işlemleri</a:t>
            </a:r>
            <a:endParaRPr lang="en-US" sz="1150" dirty="0"/>
          </a:p>
        </p:txBody>
      </p:sp>
      <p:sp>
        <p:nvSpPr>
          <p:cNvPr id="24" name="Shape 19"/>
          <p:cNvSpPr/>
          <p:nvPr/>
        </p:nvSpPr>
        <p:spPr>
          <a:xfrm>
            <a:off x="6004441" y="4531043"/>
            <a:ext cx="8107918" cy="3059311"/>
          </a:xfrm>
          <a:prstGeom prst="roundRect">
            <a:avLst>
              <a:gd name="adj" fmla="val 203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5" name="Shape 20"/>
          <p:cNvSpPr/>
          <p:nvPr/>
        </p:nvSpPr>
        <p:spPr>
          <a:xfrm>
            <a:off x="6160056" y="4686657"/>
            <a:ext cx="443984" cy="443984"/>
          </a:xfrm>
          <a:prstGeom prst="roundRect">
            <a:avLst>
              <a:gd name="adj" fmla="val 20593277"/>
            </a:avLst>
          </a:prstGeom>
          <a:solidFill>
            <a:srgbClr val="4950BC"/>
          </a:solidFill>
          <a:ln/>
        </p:spPr>
      </p:sp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2095" y="4808696"/>
            <a:ext cx="199787" cy="199787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6160056" y="5278636"/>
            <a:ext cx="2220278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Öğrenci</a:t>
            </a:r>
            <a:endParaRPr lang="en-US" sz="1700" dirty="0"/>
          </a:p>
        </p:txBody>
      </p:sp>
      <p:sp>
        <p:nvSpPr>
          <p:cNvPr id="28" name="Text 22"/>
          <p:cNvSpPr/>
          <p:nvPr/>
        </p:nvSpPr>
        <p:spPr>
          <a:xfrm>
            <a:off x="6160056" y="5644872"/>
            <a:ext cx="7796689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Ana Veri Kullanıcısı</a:t>
            </a:r>
            <a:endParaRPr lang="en-US" sz="1150" dirty="0"/>
          </a:p>
        </p:txBody>
      </p:sp>
      <p:sp>
        <p:nvSpPr>
          <p:cNvPr id="29" name="Text 23"/>
          <p:cNvSpPr/>
          <p:nvPr/>
        </p:nvSpPr>
        <p:spPr>
          <a:xfrm>
            <a:off x="6160056" y="5970270"/>
            <a:ext cx="7796689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Giriş: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Öğrenci ID'si</a:t>
            </a:r>
            <a:endParaRPr lang="en-US" sz="1150" dirty="0"/>
          </a:p>
        </p:txBody>
      </p:sp>
      <p:sp>
        <p:nvSpPr>
          <p:cNvPr id="30" name="Text 24"/>
          <p:cNvSpPr/>
          <p:nvPr/>
        </p:nvSpPr>
        <p:spPr>
          <a:xfrm>
            <a:off x="6160056" y="6295668"/>
            <a:ext cx="7796689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Yetkiler:</a:t>
            </a:r>
            <a:endParaRPr lang="en-US" sz="1150" dirty="0"/>
          </a:p>
        </p:txBody>
      </p:sp>
      <p:sp>
        <p:nvSpPr>
          <p:cNvPr id="31" name="Text 25"/>
          <p:cNvSpPr/>
          <p:nvPr/>
        </p:nvSpPr>
        <p:spPr>
          <a:xfrm>
            <a:off x="6160056" y="6621066"/>
            <a:ext cx="7796689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Ders seçimi ve kayıt</a:t>
            </a:r>
            <a:endParaRPr lang="en-US" sz="1150" dirty="0"/>
          </a:p>
        </p:txBody>
      </p:sp>
      <p:sp>
        <p:nvSpPr>
          <p:cNvPr id="32" name="Text 26"/>
          <p:cNvSpPr/>
          <p:nvPr/>
        </p:nvSpPr>
        <p:spPr>
          <a:xfrm>
            <a:off x="6160056" y="6909554"/>
            <a:ext cx="7796689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Notları görüntüleme</a:t>
            </a:r>
            <a:endParaRPr lang="en-US" sz="1150" dirty="0"/>
          </a:p>
        </p:txBody>
      </p:sp>
      <p:sp>
        <p:nvSpPr>
          <p:cNvPr id="33" name="Text 27"/>
          <p:cNvSpPr/>
          <p:nvPr/>
        </p:nvSpPr>
        <p:spPr>
          <a:xfrm>
            <a:off x="6160056" y="7198043"/>
            <a:ext cx="7796689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AGNO hesaplama ve takip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03088" y="508159"/>
            <a:ext cx="746522" cy="283369"/>
          </a:xfrm>
          <a:prstGeom prst="roundRect">
            <a:avLst>
              <a:gd name="adj" fmla="val 16918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2896195" y="558522"/>
            <a:ext cx="560308" cy="182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CASE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2803088" y="848558"/>
            <a:ext cx="3595092" cy="445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Kullanım Senaryoları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2803088" y="1508403"/>
            <a:ext cx="142637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2803088" y="1735455"/>
            <a:ext cx="4440793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7" name="Text 5"/>
          <p:cNvSpPr/>
          <p:nvPr/>
        </p:nvSpPr>
        <p:spPr>
          <a:xfrm>
            <a:off x="2803088" y="1837253"/>
            <a:ext cx="1921312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Admin Paneli İşlemleri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2803088" y="2145625"/>
            <a:ext cx="4440793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 girişi, öğretmen/öğrenci yönetimi, sistem ayarları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7386518" y="1508403"/>
            <a:ext cx="142637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7386518" y="1735455"/>
            <a:ext cx="4440793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1" name="Text 9"/>
          <p:cNvSpPr/>
          <p:nvPr/>
        </p:nvSpPr>
        <p:spPr>
          <a:xfrm>
            <a:off x="7386518" y="1837253"/>
            <a:ext cx="1853803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Öğretmen İşlem Akışı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386518" y="2145625"/>
            <a:ext cx="4440793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Giriş, ders listeleme, not girişi (sırayla veya seçerek)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2803088" y="2623304"/>
            <a:ext cx="142637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2803088" y="2850356"/>
            <a:ext cx="4440793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5" name="Text 13"/>
          <p:cNvSpPr/>
          <p:nvPr/>
        </p:nvSpPr>
        <p:spPr>
          <a:xfrm>
            <a:off x="2803088" y="2952155"/>
            <a:ext cx="1783437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Ders Yönetimi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2803088" y="3260527"/>
            <a:ext cx="4440793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Ders ekleme, öğretmen atama, listeleme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7386518" y="2623304"/>
            <a:ext cx="142637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100" dirty="0"/>
          </a:p>
        </p:txBody>
      </p:sp>
      <p:sp>
        <p:nvSpPr>
          <p:cNvPr id="18" name="Shape 16"/>
          <p:cNvSpPr/>
          <p:nvPr/>
        </p:nvSpPr>
        <p:spPr>
          <a:xfrm>
            <a:off x="7386518" y="2850356"/>
            <a:ext cx="4440793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9" name="Text 17"/>
          <p:cNvSpPr/>
          <p:nvPr/>
        </p:nvSpPr>
        <p:spPr>
          <a:xfrm>
            <a:off x="7386518" y="2952155"/>
            <a:ext cx="1783437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Öğrenci İşlem Akışı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7386518" y="3260527"/>
            <a:ext cx="4440793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Giriş, ders seçimi/bırakma, not görüntüleme</a:t>
            </a:r>
            <a:endParaRPr lang="en-US" sz="1100" dirty="0"/>
          </a:p>
        </p:txBody>
      </p:sp>
      <p:sp>
        <p:nvSpPr>
          <p:cNvPr id="21" name="Shape 19"/>
          <p:cNvSpPr/>
          <p:nvPr/>
        </p:nvSpPr>
        <p:spPr>
          <a:xfrm>
            <a:off x="2803088" y="3827333"/>
            <a:ext cx="9024223" cy="25360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2803088" y="4066580"/>
            <a:ext cx="2905839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UC7 Detay: Not Girişi Süreci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2803088" y="4547949"/>
            <a:ext cx="9024223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Aktör: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Öğretmen |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Ön Koşul: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Başarılı giriş ve atanmış ders</a:t>
            </a:r>
            <a:endParaRPr lang="en-US" sz="1100" dirty="0"/>
          </a:p>
        </p:txBody>
      </p:sp>
      <p:pic>
        <p:nvPicPr>
          <p:cNvPr id="2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3088" y="4936569"/>
            <a:ext cx="4512112" cy="570667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2945725" y="5649873"/>
            <a:ext cx="1783437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Ders Seçimi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2945725" y="5958245"/>
            <a:ext cx="4226838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Öğretmen sorumlu olduğu dersleri listeler ve seçim yapar</a:t>
            </a:r>
            <a:endParaRPr lang="en-US" sz="1100" dirty="0"/>
          </a:p>
        </p:txBody>
      </p:sp>
      <p:pic>
        <p:nvPicPr>
          <p:cNvPr id="2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936569"/>
            <a:ext cx="4512112" cy="570667"/>
          </a:xfrm>
          <a:prstGeom prst="rect">
            <a:avLst/>
          </a:prstGeom>
        </p:spPr>
      </p:pic>
      <p:sp>
        <p:nvSpPr>
          <p:cNvPr id="28" name="Text 24"/>
          <p:cNvSpPr/>
          <p:nvPr/>
        </p:nvSpPr>
        <p:spPr>
          <a:xfrm>
            <a:off x="7457837" y="5649873"/>
            <a:ext cx="1783437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Not Tipi</a:t>
            </a:r>
            <a:endParaRPr lang="en-US" sz="1400" dirty="0"/>
          </a:p>
        </p:txBody>
      </p:sp>
      <p:sp>
        <p:nvSpPr>
          <p:cNvPr id="29" name="Text 25"/>
          <p:cNvSpPr/>
          <p:nvPr/>
        </p:nvSpPr>
        <p:spPr>
          <a:xfrm>
            <a:off x="7457837" y="5958245"/>
            <a:ext cx="4226838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Vize, Final veya Her İkisi seçeneği belirlenir</a:t>
            </a:r>
            <a:endParaRPr lang="en-US" sz="1100" dirty="0"/>
          </a:p>
        </p:txBody>
      </p:sp>
      <p:pic>
        <p:nvPicPr>
          <p:cNvPr id="3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088" y="6329005"/>
            <a:ext cx="4512112" cy="570667"/>
          </a:xfrm>
          <a:prstGeom prst="rect">
            <a:avLst/>
          </a:prstGeom>
        </p:spPr>
      </p:pic>
      <p:sp>
        <p:nvSpPr>
          <p:cNvPr id="31" name="Text 26"/>
          <p:cNvSpPr/>
          <p:nvPr/>
        </p:nvSpPr>
        <p:spPr>
          <a:xfrm>
            <a:off x="2945725" y="7042309"/>
            <a:ext cx="1783437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Giriş Modu</a:t>
            </a:r>
            <a:endParaRPr lang="en-US" sz="1400" dirty="0"/>
          </a:p>
        </p:txBody>
      </p:sp>
      <p:sp>
        <p:nvSpPr>
          <p:cNvPr id="32" name="Text 27"/>
          <p:cNvSpPr/>
          <p:nvPr/>
        </p:nvSpPr>
        <p:spPr>
          <a:xfrm>
            <a:off x="2945725" y="7350681"/>
            <a:ext cx="4226838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Sırayla tüm öğrenciler veya ID ile seçim</a:t>
            </a:r>
            <a:endParaRPr lang="en-US" sz="1100" dirty="0"/>
          </a:p>
        </p:txBody>
      </p:sp>
      <p:pic>
        <p:nvPicPr>
          <p:cNvPr id="3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6329005"/>
            <a:ext cx="4512112" cy="570667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7457837" y="7042309"/>
            <a:ext cx="1783437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Kayıt</a:t>
            </a:r>
            <a:endParaRPr lang="en-US" sz="1400" dirty="0"/>
          </a:p>
        </p:txBody>
      </p:sp>
      <p:sp>
        <p:nvSpPr>
          <p:cNvPr id="35" name="Text 29"/>
          <p:cNvSpPr/>
          <p:nvPr/>
        </p:nvSpPr>
        <p:spPr>
          <a:xfrm>
            <a:off x="7457837" y="7350681"/>
            <a:ext cx="4226838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Notlar grades.txt'ye updateGradePartial ile kaydedilir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3625" y="1335643"/>
            <a:ext cx="3094553" cy="386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Mimari: Sınıf Yapısı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6143625" y="1907977"/>
            <a:ext cx="7829431" cy="1326952"/>
          </a:xfrm>
          <a:prstGeom prst="roundRect">
            <a:avLst>
              <a:gd name="adj" fmla="val 391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58865" y="1923217"/>
            <a:ext cx="495062" cy="1296472"/>
          </a:xfrm>
          <a:prstGeom prst="roundRect">
            <a:avLst>
              <a:gd name="adj" fmla="val 6808"/>
            </a:avLst>
          </a:prstGeom>
          <a:solidFill>
            <a:srgbClr val="DADBF1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9717" y="2478643"/>
            <a:ext cx="185618" cy="1856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77633" y="2046923"/>
            <a:ext cx="2036088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Varlık Katmanı (Entity)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777633" y="2353270"/>
            <a:ext cx="7056477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Teacher: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teacherId, name, surname - toString(), fromString()</a:t>
            </a:r>
            <a:endParaRPr lang="en-US" sz="950" dirty="0"/>
          </a:p>
        </p:txBody>
      </p:sp>
      <p:sp>
        <p:nvSpPr>
          <p:cNvPr id="9" name="Text 5"/>
          <p:cNvSpPr/>
          <p:nvPr/>
        </p:nvSpPr>
        <p:spPr>
          <a:xfrm>
            <a:off x="6777633" y="2625566"/>
            <a:ext cx="7056477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studentId, name, surname, department - toString(), fromString()</a:t>
            </a:r>
            <a:endParaRPr lang="en-US" sz="950" dirty="0"/>
          </a:p>
        </p:txBody>
      </p:sp>
      <p:sp>
        <p:nvSpPr>
          <p:cNvPr id="10" name="Text 6"/>
          <p:cNvSpPr/>
          <p:nvPr/>
        </p:nvSpPr>
        <p:spPr>
          <a:xfrm>
            <a:off x="6777633" y="2897862"/>
            <a:ext cx="7056477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courseCode, courseName, assignedTeacherId - toString(), fromString()</a:t>
            </a:r>
            <a:endParaRPr lang="en-US" sz="950" dirty="0"/>
          </a:p>
        </p:txBody>
      </p:sp>
      <p:sp>
        <p:nvSpPr>
          <p:cNvPr id="11" name="Shape 7"/>
          <p:cNvSpPr/>
          <p:nvPr/>
        </p:nvSpPr>
        <p:spPr>
          <a:xfrm>
            <a:off x="6143625" y="3358634"/>
            <a:ext cx="7829431" cy="1525072"/>
          </a:xfrm>
          <a:prstGeom prst="roundRect">
            <a:avLst>
              <a:gd name="adj" fmla="val 3409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6158865" y="3373874"/>
            <a:ext cx="495062" cy="1494592"/>
          </a:xfrm>
          <a:prstGeom prst="roundRect">
            <a:avLst>
              <a:gd name="adj" fmla="val 6808"/>
            </a:avLst>
          </a:prstGeom>
          <a:solidFill>
            <a:srgbClr val="DADBF1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9717" y="4028361"/>
            <a:ext cx="185618" cy="18561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777633" y="3497580"/>
            <a:ext cx="2524125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Yönetici Katmanı (Manager)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6777633" y="3803928"/>
            <a:ext cx="7056477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TeacherManager: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loadTeachers(), saveTeachers(), addTeacher(), getNextTeacherId(), handleTeacherSession()</a:t>
            </a:r>
            <a:endParaRPr lang="en-US" sz="950" dirty="0"/>
          </a:p>
        </p:txBody>
      </p:sp>
      <p:sp>
        <p:nvSpPr>
          <p:cNvPr id="16" name="Text 11"/>
          <p:cNvSpPr/>
          <p:nvPr/>
        </p:nvSpPr>
        <p:spPr>
          <a:xfrm>
            <a:off x="6777633" y="4076224"/>
            <a:ext cx="7056477" cy="396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CourseManager: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loadCourses(), assignCourseToTeacher(), updateGradePartial(), getStudentsByCourse(), computeAGNO()</a:t>
            </a:r>
            <a:endParaRPr lang="en-US" sz="950" dirty="0"/>
          </a:p>
        </p:txBody>
      </p:sp>
      <p:sp>
        <p:nvSpPr>
          <p:cNvPr id="17" name="Text 12"/>
          <p:cNvSpPr/>
          <p:nvPr/>
        </p:nvSpPr>
        <p:spPr>
          <a:xfrm>
            <a:off x="6777633" y="4546640"/>
            <a:ext cx="7056477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StudentManager: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adminAddStudentsLoop(), adminRemoveStudent(), listMyGrades()</a:t>
            </a:r>
            <a:endParaRPr lang="en-US" sz="950" dirty="0"/>
          </a:p>
        </p:txBody>
      </p:sp>
      <p:sp>
        <p:nvSpPr>
          <p:cNvPr id="18" name="Shape 13"/>
          <p:cNvSpPr/>
          <p:nvPr/>
        </p:nvSpPr>
        <p:spPr>
          <a:xfrm>
            <a:off x="6143625" y="5007412"/>
            <a:ext cx="7829431" cy="980480"/>
          </a:xfrm>
          <a:prstGeom prst="roundRect">
            <a:avLst>
              <a:gd name="adj" fmla="val 530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6158865" y="5022652"/>
            <a:ext cx="495062" cy="950000"/>
          </a:xfrm>
          <a:prstGeom prst="roundRect">
            <a:avLst>
              <a:gd name="adj" fmla="val 6808"/>
            </a:avLst>
          </a:prstGeom>
          <a:solidFill>
            <a:srgbClr val="DADBF1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9717" y="5404842"/>
            <a:ext cx="185618" cy="18561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777633" y="5146357"/>
            <a:ext cx="2378154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Yardımcı Katmanı (Helper)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6777633" y="5452705"/>
            <a:ext cx="7056477" cy="396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FileHelper: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readFile(), writeFile(), appendToFile(), resetAllData(), backupFile() - Exception handling ile güvenli dosya işlemleri</a:t>
            </a:r>
            <a:endParaRPr lang="en-US" sz="950" dirty="0"/>
          </a:p>
        </p:txBody>
      </p:sp>
      <p:sp>
        <p:nvSpPr>
          <p:cNvPr id="23" name="Shape 17"/>
          <p:cNvSpPr/>
          <p:nvPr/>
        </p:nvSpPr>
        <p:spPr>
          <a:xfrm>
            <a:off x="6143625" y="6111597"/>
            <a:ext cx="7829431" cy="782360"/>
          </a:xfrm>
          <a:prstGeom prst="roundRect">
            <a:avLst>
              <a:gd name="adj" fmla="val 6645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6158865" y="6126837"/>
            <a:ext cx="495062" cy="751880"/>
          </a:xfrm>
          <a:prstGeom prst="roundRect">
            <a:avLst>
              <a:gd name="adj" fmla="val 6808"/>
            </a:avLst>
          </a:prstGeom>
          <a:solidFill>
            <a:srgbClr val="DADBF1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9717" y="6409968"/>
            <a:ext cx="185618" cy="18561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777633" y="6250543"/>
            <a:ext cx="2769989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Kontrolcü Katmanı (Controller)</a:t>
            </a:r>
            <a:endParaRPr lang="en-US" sz="1450" dirty="0"/>
          </a:p>
        </p:txBody>
      </p:sp>
      <p:sp>
        <p:nvSpPr>
          <p:cNvPr id="27" name="Text 20"/>
          <p:cNvSpPr/>
          <p:nvPr/>
        </p:nvSpPr>
        <p:spPr>
          <a:xfrm>
            <a:off x="6777633" y="6556891"/>
            <a:ext cx="7056477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main(), adminLogin(), adminPanel() - Uygulama başlatma ve ana menü yönetimi, Manager sınıflarını koordine eder</a:t>
            </a:r>
            <a:endParaRPr lang="en-US" sz="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65665" y="421600"/>
            <a:ext cx="1087755" cy="288131"/>
          </a:xfrm>
          <a:prstGeom prst="roundRect">
            <a:avLst>
              <a:gd name="adj" fmla="val 17882"/>
            </a:avLst>
          </a:prstGeom>
          <a:solidFill>
            <a:srgbClr val="DADBF1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57582" y="504349"/>
            <a:ext cx="122634" cy="1226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41533" y="467558"/>
            <a:ext cx="719971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ÖZELLIKLER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2465665" y="771049"/>
            <a:ext cx="4465082" cy="479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Temel Sistem Özellikleri</a:t>
            </a:r>
            <a:endParaRPr lang="en-US" sz="30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665" y="1652588"/>
            <a:ext cx="4662368" cy="46623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9748" y="1633418"/>
            <a:ext cx="2883456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AGNO Hesaplama Sistemi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509748" y="2074188"/>
            <a:ext cx="4662368" cy="73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Sistem, öğrencinin Ağırlıklı Genel Not Ortalamasını (AGNO) otomatik hesaplar. Sadece hem Vize hem Final notu girilmiş dersler hesaplamaya dahil edilir.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7509748" y="3004066"/>
            <a:ext cx="4662368" cy="441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3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748" y="3004066"/>
            <a:ext cx="4662368" cy="4410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09748" y="3639145"/>
            <a:ext cx="466236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N: Tamamlanmış ders sayısı</a:t>
            </a:r>
            <a:endParaRPr lang="en-US" sz="1200" dirty="0"/>
          </a:p>
        </p:txBody>
      </p:sp>
      <p:sp>
        <p:nvSpPr>
          <p:cNvPr id="12" name="Shape 7"/>
          <p:cNvSpPr/>
          <p:nvPr/>
        </p:nvSpPr>
        <p:spPr>
          <a:xfrm>
            <a:off x="7509748" y="4056817"/>
            <a:ext cx="4662368" cy="1141809"/>
          </a:xfrm>
          <a:prstGeom prst="roundRect">
            <a:avLst>
              <a:gd name="adj" fmla="val 5641"/>
            </a:avLst>
          </a:prstGeom>
          <a:solidFill>
            <a:srgbClr val="C7C9EA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982" y="4289346"/>
            <a:ext cx="191572" cy="1532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007787" y="4248269"/>
            <a:ext cx="4011097" cy="73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CourseManager.computeAGNO() metodu bu hesaplamayı gerçekleştirir ve eksik notları otomatik filtreler.</a:t>
            </a:r>
            <a:endParaRPr lang="en-US" sz="1200" dirty="0"/>
          </a:p>
        </p:txBody>
      </p:sp>
      <p:sp>
        <p:nvSpPr>
          <p:cNvPr id="15" name="Shape 9"/>
          <p:cNvSpPr/>
          <p:nvPr/>
        </p:nvSpPr>
        <p:spPr>
          <a:xfrm>
            <a:off x="2465665" y="6736316"/>
            <a:ext cx="9698950" cy="26670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6" name="Shape 10"/>
          <p:cNvSpPr/>
          <p:nvPr/>
        </p:nvSpPr>
        <p:spPr>
          <a:xfrm>
            <a:off x="2465665" y="6935272"/>
            <a:ext cx="344924" cy="344924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1"/>
          <p:cNvSpPr/>
          <p:nvPr/>
        </p:nvSpPr>
        <p:spPr>
          <a:xfrm>
            <a:off x="2963823" y="6987897"/>
            <a:ext cx="1916787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Modüler Mimari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2963823" y="7319367"/>
            <a:ext cx="2607112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Varlık-Yönetim-Yardımcı katmanları net ayrımla genişletilebilir yapı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5762506" y="6935272"/>
            <a:ext cx="344924" cy="344924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Text 14"/>
          <p:cNvSpPr/>
          <p:nvPr/>
        </p:nvSpPr>
        <p:spPr>
          <a:xfrm>
            <a:off x="6260663" y="6987897"/>
            <a:ext cx="1916787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Veri Bütünlüğü</a:t>
            </a:r>
            <a:endParaRPr lang="en-US" sz="1500" dirty="0"/>
          </a:p>
        </p:txBody>
      </p:sp>
      <p:sp>
        <p:nvSpPr>
          <p:cNvPr id="21" name="Text 15"/>
          <p:cNvSpPr/>
          <p:nvPr/>
        </p:nvSpPr>
        <p:spPr>
          <a:xfrm>
            <a:off x="6260663" y="7319367"/>
            <a:ext cx="2607112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Benzersiz ID kontrolü, mevcut not koruma, exception handling</a:t>
            </a:r>
            <a:endParaRPr lang="en-US" sz="1200" dirty="0"/>
          </a:p>
        </p:txBody>
      </p:sp>
      <p:sp>
        <p:nvSpPr>
          <p:cNvPr id="22" name="Shape 16"/>
          <p:cNvSpPr/>
          <p:nvPr/>
        </p:nvSpPr>
        <p:spPr>
          <a:xfrm>
            <a:off x="9059347" y="6935272"/>
            <a:ext cx="344924" cy="344924"/>
          </a:xfrm>
          <a:prstGeom prst="roundRect">
            <a:avLst>
              <a:gd name="adj" fmla="val 1867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3" name="Text 17"/>
          <p:cNvSpPr/>
          <p:nvPr/>
        </p:nvSpPr>
        <p:spPr>
          <a:xfrm>
            <a:off x="9557504" y="6987897"/>
            <a:ext cx="1916787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Rol Tabanlı Erişim</a:t>
            </a:r>
            <a:endParaRPr lang="en-US" sz="1500" dirty="0"/>
          </a:p>
        </p:txBody>
      </p:sp>
      <p:sp>
        <p:nvSpPr>
          <p:cNvPr id="24" name="Text 18"/>
          <p:cNvSpPr/>
          <p:nvPr/>
        </p:nvSpPr>
        <p:spPr>
          <a:xfrm>
            <a:off x="9557504" y="7319367"/>
            <a:ext cx="2607112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Admin, Öğretmen ve Öğrenci rolleri ile güvenli yetkilendirme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2026-01-08T22:45:23Z</dcterms:created>
  <dcterms:modified xsi:type="dcterms:W3CDTF">2026-01-08T22:45:23Z</dcterms:modified>
</cp:coreProperties>
</file>